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4"/>
  </p:notesMasterIdLst>
  <p:sldIdLst>
    <p:sldId id="256" r:id="rId5"/>
    <p:sldId id="257" r:id="rId6"/>
    <p:sldId id="294" r:id="rId7"/>
    <p:sldId id="258" r:id="rId8"/>
    <p:sldId id="285" r:id="rId9"/>
    <p:sldId id="268" r:id="rId10"/>
    <p:sldId id="287" r:id="rId11"/>
    <p:sldId id="267" r:id="rId12"/>
    <p:sldId id="288" r:id="rId13"/>
    <p:sldId id="286" r:id="rId14"/>
    <p:sldId id="280" r:id="rId15"/>
    <p:sldId id="269" r:id="rId16"/>
    <p:sldId id="279" r:id="rId17"/>
    <p:sldId id="260" r:id="rId18"/>
    <p:sldId id="263" r:id="rId19"/>
    <p:sldId id="264" r:id="rId20"/>
    <p:sldId id="282" r:id="rId21"/>
    <p:sldId id="289" r:id="rId22"/>
    <p:sldId id="290" r:id="rId23"/>
    <p:sldId id="265" r:id="rId24"/>
    <p:sldId id="281" r:id="rId25"/>
    <p:sldId id="295" r:id="rId26"/>
    <p:sldId id="274" r:id="rId27"/>
    <p:sldId id="292" r:id="rId28"/>
    <p:sldId id="296" r:id="rId29"/>
    <p:sldId id="297" r:id="rId30"/>
    <p:sldId id="283" r:id="rId31"/>
    <p:sldId id="270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256"/>
          </p14:sldIdLst>
        </p14:section>
        <p14:section name="quick intro" id="{381355C1-660D-474C-A88A-4A4D46BF45CA}">
          <p14:sldIdLst>
            <p14:sldId id="257"/>
            <p14:sldId id="294"/>
            <p14:sldId id="258"/>
            <p14:sldId id="285"/>
            <p14:sldId id="268"/>
            <p14:sldId id="287"/>
            <p14:sldId id="267"/>
            <p14:sldId id="288"/>
            <p14:sldId id="286"/>
            <p14:sldId id="280"/>
            <p14:sldId id="269"/>
            <p14:sldId id="279"/>
            <p14:sldId id="260"/>
            <p14:sldId id="263"/>
            <p14:sldId id="264"/>
            <p14:sldId id="282"/>
            <p14:sldId id="289"/>
            <p14:sldId id="290"/>
            <p14:sldId id="265"/>
            <p14:sldId id="281"/>
            <p14:sldId id="295"/>
            <p14:sldId id="274"/>
            <p14:sldId id="292"/>
            <p14:sldId id="296"/>
            <p14:sldId id="297"/>
            <p14:sldId id="283"/>
            <p14:sldId id="270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18046-B23E-4284-B2F4-E00AC5A30659}" v="290" dt="2024-01-25T14:19:5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1" autoAdjust="0"/>
    <p:restoredTop sz="74839" autoAdjust="0"/>
  </p:normalViewPr>
  <p:slideViewPr>
    <p:cSldViewPr snapToGrid="0">
      <p:cViewPr varScale="1">
        <p:scale>
          <a:sx n="77" d="100"/>
          <a:sy n="77" d="100"/>
        </p:scale>
        <p:origin x="4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09:23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780 125 8751 0 0,'0'-2'111'0'0,"-1"0"0"0"0,1 0-1 0 0,0 1 1 0 0,-1-1 0 0 0,1 0-1 0 0,-1 1 1 0 0,0-1 0 0 0,1 1-1 0 0,-1-1 1 0 0,0 0 0 0 0,0 1-1 0 0,0 0 1 0 0,0-1 0 0 0,0 1-1 0 0,0 0 1 0 0,-2-2 0 0 0,-26-19 1430 0 0,20 16-1368 0 0,-5-3 109 0 0,0 0-1 0 0,-1 1 0 0 0,0 1 0 0 0,0 0 1 0 0,-1 1-1 0 0,0 1 0 0 0,0 0 0 0 0,0 1 1 0 0,-1 1-1 0 0,1 0 0 0 0,-1 2 0 0 0,-30 0 0 0 0,27 2-182 0 0,-1 1-1 0 0,1 1 1 0 0,-1 1-1 0 0,1 1 0 0 0,1 0 1 0 0,-1 2-1 0 0,1 0 1 0 0,0 2-1 0 0,0 0 1 0 0,-19 13-1 0 0,16-8-93 0 0,1 1-1 0 0,1 1 1 0 0,0 1 0 0 0,2 0 0 0 0,0 2 0 0 0,0 0-1 0 0,2 1 1 0 0,1 1 0 0 0,0 0 0 0 0,-19 39-1 0 0,27-46-87 0 0,1 1 0 0 0,0 0 0 0 0,1 0 0 0 0,0 0 0 0 0,2 0 0 0 0,0 1 0 0 0,0 0-1 0 0,2-1 1 0 0,0 1 0 0 0,0 0 0 0 0,2 0 0 0 0,0 0 0 0 0,1-1 0 0 0,0 1 0 0 0,1 0 0 0 0,1-1-1 0 0,1 0 1 0 0,9 22 0 0 0,-9-27 157 0 0,0-1 0 0 0,0 0-1 0 0,1 0 1 0 0,0-1 0 0 0,1 0-1 0 0,0 0 1 0 0,0 0 0 0 0,1-1-1 0 0,0 0 1 0 0,0 0-1 0 0,1-1 1 0 0,0 0 0 0 0,0-1-1 0 0,0 0 1 0 0,1 0 0 0 0,-1-1-1 0 0,1 0 1 0 0,19 4 0 0 0,-20-5 58 0 0,0-2 0 0 0,1 1-1 0 0,-1-2 1 0 0,1 1 0 0 0,-1-1 0 0 0,1 0 0 0 0,-1-1 0 0 0,1 0 0 0 0,-1-1 0 0 0,0 0 0 0 0,0 0 0 0 0,0-1-1 0 0,0 0 1 0 0,0-1 0 0 0,0 0 0 0 0,-1 0 0 0 0,1-1 0 0 0,-1 0 0 0 0,-1 0 0 0 0,1-1 0 0 0,7-7 0 0 0,-12 10-85 0 0,0 0 0 0 0,1-1 0 0 0,-1 0 0 0 0,-1 1 0 0 0,1-1 0 0 0,0 0 0 0 0,-1 0 0 0 0,0 0 1 0 0,0-1-1 0 0,0 1 0 0 0,-1 0 0 0 0,1-1 0 0 0,-1 0 0 0 0,0 1 0 0 0,0-1 0 0 0,-1 1 0 0 0,1-1 1 0 0,-1 0-1 0 0,0 1 0 0 0,0-1 0 0 0,-1 0 0 0 0,0 0 0 0 0,1 1 0 0 0,-1-1 0 0 0,-1 1 0 0 0,1-1 1 0 0,-1 1-1 0 0,0 0 0 0 0,0-1 0 0 0,0 1 0 0 0,0 0 0 0 0,-4-5 0 0 0,-10-11-240 0 0,0 0-1 0 0,-1 1 1 0 0,-1 0-1 0 0,-1 1 0 0 0,-31-22 1 0 0,2 2-7030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09:46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14279 0 0,'-22'-14'1528'0'0,"21"14"-1457"0"0,1 0-1 0 0,-1 1 1 0 0,0-1 0 0 0,0 0-1 0 0,0 1 1 0 0,0-1-1 0 0,0 1 1 0 0,1-1 0 0 0,-1 1-1 0 0,0-1 1 0 0,0 1-1 0 0,1-1 1 0 0,-1 1 0 0 0,0 0-1 0 0,-1 0 7 0 0,-1 2 66 0 0,1 0 0 0 0,-1 0 0 0 0,1 0 0 0 0,-1 0 0 0 0,1 1 0 0 0,0-1 1 0 0,0 0-1 0 0,0 1 0 0 0,1 0 0 0 0,-1-1 0 0 0,1 1 0 0 0,0 0 0 0 0,0 0 0 0 0,0 0 0 0 0,0 6 0 0 0,0 8 292 0 0,0-1 1 0 0,3 23-1 0 0,-1-30-286 0 0,39 292 1175 0 0,-9-106-1061 0 0,-24-134-187 0 0,-1 77 0 0 0,-12-43-786 0 0,-30 157 0 0 0,13-128-6777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51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230 24575,'-2'0'0,"0"0"0,0 1 0,1-1 0,-1 1 0,0-1 0,1 1 0,-1 0 0,0-1 0,1 1 0,-2 1 0,-6 3 0,-230 96 0,108-47 0,60-25 0,-3 1 0,-96 53 0,150-70 0,1 0 0,1 2 0,-24 22 0,-45 56 0,55-58 0,1-1 0,0 2 0,3 1 0,-29 47 0,46-59 0,1 0 0,1 0 0,1 1 0,-6 34 0,13-54 0,-12 58 0,-7 125 0,16 66 0,4-238 0,1 0 0,0 0 0,1 0 0,0 0 0,2-1 0,0 1 0,1-1 0,0 0 0,9 17 0,-4-15 0,0-1 0,1-1 0,1 1 0,0-2 0,1 0 0,1 0 0,23 19 0,-15-17 0,1-1 0,1-1 0,0-1 0,46 19 0,-25-17 0,0-1 0,50 10 0,90 5 0,304 3 0,3-32 0,-319-2 0,-66-4 0,147-27 0,-88 9 0,-40 9 0,257-40 0,-354 48 0,0-2 0,-1-1 0,0-2 0,31-16 0,-17 4 0,73-52 0,-16-5 0,-84 66 0,-1-1 0,-1 0 0,0-1 0,13-23 0,-10 13 0,1-1 0,-1 1 0,-2-2 0,-1 0 0,12-37 0,-15 26 0,-2-1 0,-2 1 0,2-56 0,-9-124 0,-1 114 0,2 26 0,-4-101 0,3 171 0,0-1 0,0 1 0,-1 0 0,-1 0 0,1 0 0,-1 1 0,-1-1 0,1 0 0,-2 1 0,1 0 0,-1 0 0,0 0 0,-1 1 0,0 0 0,0 0 0,0 0 0,-1 1 0,0 0 0,0 0 0,-10-6 0,-34-17 0,-60-26 0,46 25 0,-47-25 0,-176-83 0,-9 22 0,211 89 0,-174-29 0,196 48 0,1 3 0,-1 2 0,-101 10 0,129-2 0,-1 1 0,1 2 0,0 2 0,-49 21 0,22-4 0,-86 53 0,46-15 0,95-58 0,1-1 0,0 1 0,0 1 0,-8 10 0,-8 9 0,-6 8 0,2 1 0,1 1 0,-28 54 0,46-76 0,7-11 0,-1 0 0,0-1 0,0 1 0,1-1 0,-2 1 0,1-1 0,0 0 0,-1 0 0,0 0 0,-4 4 0,7-7 0,0 0 0,0 0 0,-1 0 0,1 0 0,0 0 0,0 0 0,0 0 0,0 0 0,-1 1 0,1-1 0,0 0 0,0 0 0,0 0 0,0 0 0,-1-1 0,1 1 0,0 0 0,0 0 0,0 0 0,0 0 0,-1 0 0,1 0 0,0 0 0,0 0 0,0 0 0,0 0 0,-1 0 0,1 0 0,0-1 0,0 1 0,0 0 0,0 0 0,0 0 0,0 0 0,0 0 0,-1-1 0,1 1 0,0 0 0,0 0 0,-3-10 0,3 7 0,-20-67-1365,6 30-5461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Take attendance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Get people into groups 5-6 student, try to have some ‘expert’ in each group and encourage of them helping themselves</a:t>
            </a:r>
          </a:p>
          <a:p>
            <a:pPr marL="228600" indent="-228600">
              <a:buAutoNum type="arabicPeriod"/>
            </a:pPr>
            <a:r>
              <a:rPr lang="en-US" dirty="0"/>
              <a:t>Introduce ourselves</a:t>
            </a:r>
          </a:p>
          <a:p>
            <a:pPr marL="228600" indent="-228600">
              <a:buAutoNum type="arabicPeriod"/>
            </a:pPr>
            <a:r>
              <a:rPr lang="en-US" dirty="0"/>
              <a:t>Present agenda</a:t>
            </a:r>
          </a:p>
          <a:p>
            <a:pPr marL="228600" indent="-228600">
              <a:buAutoNum type="arabicPeriod"/>
            </a:pPr>
            <a:r>
              <a:rPr lang="en-US" dirty="0"/>
              <a:t>Go thru the slides</a:t>
            </a:r>
          </a:p>
          <a:p>
            <a:pPr marL="228600" indent="-228600">
              <a:buAutoNum type="arabicPeriod"/>
            </a:pPr>
            <a:r>
              <a:rPr lang="en-US" dirty="0"/>
              <a:t>Stop at diff points &amp; encourage questions &amp;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0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What is value of count after </a:t>
            </a:r>
            <a:r>
              <a:rPr lang="en-US" dirty="0" err="1"/>
              <a:t>vowel_count</a:t>
            </a:r>
            <a:r>
              <a:rPr lang="en-US" dirty="0"/>
              <a:t> is executed?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Overview of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is a fundamental package for scientific computing in Python.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 provides support for large, multi-dimensional arrays and matrices, along with mathematical functions to operate on these data structures.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Arrays in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core data structure in NumPy is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numpy.ndarray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can be created using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 or specialized functions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numpy.zeros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numpy.ones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numpy.arange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Element-wise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allows element-wise operations on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result = array1 + array2, where array1 and array2 are NumPy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of different shapes can be combined in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Adding a scalar to an array.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 and Slicing: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Accessing individual elements in an array using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Slicing: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Extracting sub-arrays from a larger array.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sub_array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array[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start:stop:step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].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Multi-dimensional Arrays: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multi-dimensional arrays (matrices).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Creating and manipulating matrices using NumPy.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matrix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([[1, 2], [3, 4]]).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Universal Functions (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a set of mathematical functions that operate element-wise on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Example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numpy.cos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numpy.exp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etc.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Linear Algebra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Matrix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standard linear algebra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numpy.dot() for matrix multiplication.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Random Module: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includes a random module for generating random numbers and random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numpy.random.rand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Functions: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Mean, Median, Variance: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functions for basic statistical calculations.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numpy.median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numpy.var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 with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Compatibility: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arrays can be easily converted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tensors and vice versa.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torch_tensor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torch.from_numpy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Performance Benefits: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Vectorization: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operations are often faster than equivalent operations using standard Python lists due to vectorization.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Documentation and Community: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Emphasize the availability of extensive documentation and a supportive community for learning and problem-solving.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s.scientific-python.org/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akker7.github.io/exploratory_computing_with_python/" TargetMode="External"/><Relationship Id="rId5" Type="http://schemas.openxmlformats.org/officeDocument/2006/relationships/hyperlink" Target="https://deeplearning.neuromatch.io/tutorials/W1D1_BasicsAndPytorch/chapter_title.html" TargetMode="External"/><Relationship Id="rId4" Type="http://schemas.openxmlformats.org/officeDocument/2006/relationships/hyperlink" Target="https://deeplearning.neuromatch.i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c6t-c892A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E32EEBD4-2EE2-4943-A13A-027C8021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5452534" cy="3004145"/>
          </a:xfrm>
        </p:spPr>
        <p:txBody>
          <a:bodyPr>
            <a:normAutofit/>
          </a:bodyPr>
          <a:lstStyle/>
          <a:p>
            <a:r>
              <a:rPr lang="en-US"/>
              <a:t>Deep Learning Essentials</a:t>
            </a:r>
            <a:endParaRPr lang="en-US" dirty="0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096" name="Oval 3095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No photo description available.">
            <a:extLst>
              <a:ext uri="{FF2B5EF4-FFF2-40B4-BE49-F238E27FC236}">
                <a16:creationId xmlns:a16="http://schemas.microsoft.com/office/drawing/2014/main" id="{4AB9CF76-9D2B-69A9-7BD9-39A37EF1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757" y="10658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498961" h="2498961">
                <a:moveTo>
                  <a:pt x="65723" y="0"/>
                </a:moveTo>
                <a:lnTo>
                  <a:pt x="2433238" y="0"/>
                </a:lnTo>
                <a:cubicBezTo>
                  <a:pt x="2469536" y="0"/>
                  <a:pt x="2498961" y="29425"/>
                  <a:pt x="2498961" y="65723"/>
                </a:cubicBezTo>
                <a:lnTo>
                  <a:pt x="2498961" y="2433238"/>
                </a:lnTo>
                <a:cubicBezTo>
                  <a:pt x="2498961" y="2469536"/>
                  <a:pt x="2469536" y="2498961"/>
                  <a:pt x="2433238" y="2498961"/>
                </a:cubicBezTo>
                <a:lnTo>
                  <a:pt x="65723" y="2498961"/>
                </a:lnTo>
                <a:cubicBezTo>
                  <a:pt x="29425" y="2498961"/>
                  <a:pt x="0" y="2469536"/>
                  <a:pt x="0" y="2433238"/>
                </a:cubicBezTo>
                <a:lnTo>
                  <a:pt x="0" y="65723"/>
                </a:lnTo>
                <a:cubicBezTo>
                  <a:pt x="0" y="29425"/>
                  <a:pt x="29425" y="0"/>
                  <a:pt x="657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photo description available.">
            <a:extLst>
              <a:ext uri="{FF2B5EF4-FFF2-40B4-BE49-F238E27FC236}">
                <a16:creationId xmlns:a16="http://schemas.microsoft.com/office/drawing/2014/main" id="{CA990EE3-C3EF-9540-C75B-9DD98AF7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9611" y="239386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3CEBD9D1-80A5-352A-8477-3D31C7D7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757" y="38056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EB23C620-76A6-C219-1874-EAA42BBD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611" y="3295423"/>
            <a:ext cx="2422598" cy="1871456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6B29-991A-C275-3D12-315B8EEA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1D3A-3977-2514-A827-FDF1B40F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743E1-52C7-8756-1A4A-E5AE11E7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24232F-CF8E-467F-E95D-A3EA133D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397" y="2686834"/>
            <a:ext cx="767720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E8FA-00A7-678C-6DB4-DF204E1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2FC8-06F7-7E88-2942-FD882E28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307200"/>
            <a:ext cx="11090275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BE3C-0B35-15B8-CE09-DA83FC06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BE6E210-B6CA-4B22-8309-BB49D012CE5D}" type="slidenum">
              <a:rPr lang="en-US" sz="1000"/>
              <a:pPr algn="ctr">
                <a:spcAft>
                  <a:spcPts val="600"/>
                </a:spcAft>
              </a:pPr>
              <a:t>11</a:t>
            </a:fld>
            <a:endParaRPr lang="en-US" sz="100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43EA3B-7AB0-E1AC-A8F0-52006251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r="25965" b="-1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52" name="Picture 4" descr="Popularity of the first name Stevie correlates with Solar power ...">
            <a:extLst>
              <a:ext uri="{FF2B5EF4-FFF2-40B4-BE49-F238E27FC236}">
                <a16:creationId xmlns:a16="http://schemas.microsoft.com/office/drawing/2014/main" id="{D9165E7C-8AC7-5B12-C3B9-239C07C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8"/>
          <a:stretch/>
        </p:blipFill>
        <p:spPr bwMode="auto">
          <a:xfrm>
            <a:off x="4322198" y="1557339"/>
            <a:ext cx="3567884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'Brief' History of Game AI Up To AlphaGo, Part 3 - Andrey Kurenkov's ...">
            <a:extLst>
              <a:ext uri="{FF2B5EF4-FFF2-40B4-BE49-F238E27FC236}">
                <a16:creationId xmlns:a16="http://schemas.microsoft.com/office/drawing/2014/main" id="{D88D8DE8-4F71-9B89-C321-C5C43B7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9539" b="-2"/>
          <a:stretch/>
        </p:blipFill>
        <p:spPr bwMode="auto">
          <a:xfrm>
            <a:off x="8070082" y="1557339"/>
            <a:ext cx="35676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6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E39F-80CA-C30C-2D07-A3FD5E15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101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image pixels;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classes (dog, cat)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house size;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dirty="0"/>
                  <a:t>house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are the parameters </a:t>
                </a:r>
              </a:p>
              <a:p>
                <a:endParaRPr lang="en-US" dirty="0"/>
              </a:p>
              <a:p>
                <a:r>
                  <a:rPr lang="en-US" dirty="0"/>
                  <a:t>Two typical problems</a:t>
                </a:r>
              </a:p>
              <a:p>
                <a:pPr lvl="1"/>
                <a:r>
                  <a:rPr lang="en-US" b="0" dirty="0"/>
                  <a:t>Classification: discrete categories</a:t>
                </a:r>
              </a:p>
              <a:p>
                <a:pPr lvl="1"/>
                <a:r>
                  <a:rPr lang="en-US" dirty="0"/>
                  <a:t>Regression: continuous categories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9EAD2D-C29C-61DB-2679-0914C55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1C2727-87EF-5422-131F-76C54A7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What makes a good working dog? Canine 'aptitude test' might offer clues">
            <a:extLst>
              <a:ext uri="{FF2B5EF4-FFF2-40B4-BE49-F238E27FC236}">
                <a16:creationId xmlns:a16="http://schemas.microsoft.com/office/drawing/2014/main" id="{F26224D6-3C9D-5DA1-14D9-AAC6EF1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14" y="324773"/>
            <a:ext cx="191117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B46BF3-E0BA-5293-DD0B-4730B1C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57" y="2404625"/>
            <a:ext cx="2029597" cy="1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87184-FF4B-66F2-4D77-BEC01C9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4001294"/>
            <a:ext cx="2390775" cy="19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DDE-AE85-1CCA-BA29-791B773D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DL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8088-C210-F59E-87D4-D6E1F78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C38-FE61-53B1-A20C-62FA173D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AF7A1-76D2-873F-6190-E9A45C7B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26608"/>
              </p:ext>
            </p:extLst>
          </p:nvPr>
        </p:nvGraphicFramePr>
        <p:xfrm>
          <a:off x="475574" y="1764608"/>
          <a:ext cx="10614741" cy="33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890">
                  <a:extLst>
                    <a:ext uri="{9D8B030D-6E8A-4147-A177-3AD203B41FA5}">
                      <a16:colId xmlns:a16="http://schemas.microsoft.com/office/drawing/2014/main" val="3053958243"/>
                    </a:ext>
                  </a:extLst>
                </a:gridCol>
                <a:gridCol w="5398851">
                  <a:extLst>
                    <a:ext uri="{9D8B030D-6E8A-4147-A177-3AD203B41FA5}">
                      <a16:colId xmlns:a16="http://schemas.microsoft.com/office/drawing/2014/main" val="3307461975"/>
                    </a:ext>
                  </a:extLst>
                </a:gridCol>
              </a:tblGrid>
              <a:tr h="585545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61059"/>
                  </a:ext>
                </a:extLst>
              </a:tr>
              <a:tr h="274323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learn features &amp; representations easily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Ability to process a lot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Flexible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Maps well into parallel hardware (GPU and others)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 to understand and build intuition of why the model works: explainability and interpretability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lot of data and expensive hardware.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3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3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2137713" y="1740049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7CDB0-5E72-D72C-7216-6030E84B7EBF}"/>
              </a:ext>
            </a:extLst>
          </p:cNvPr>
          <p:cNvCxnSpPr>
            <a:cxnSpLocks/>
            <a:stCxn id="7" idx="4"/>
            <a:endCxn id="12" idx="1"/>
          </p:cNvCxnSpPr>
          <p:nvPr/>
        </p:nvCxnSpPr>
        <p:spPr>
          <a:xfrm flipV="1">
            <a:off x="3641120" y="2098909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E149B-F79A-0301-E1AB-605C281E7745}"/>
              </a:ext>
            </a:extLst>
          </p:cNvPr>
          <p:cNvSpPr/>
          <p:nvPr/>
        </p:nvSpPr>
        <p:spPr>
          <a:xfrm>
            <a:off x="4221889" y="1651492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515230" y="2098909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6000" y="3794883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>
            <a:off x="7661190" y="2098909"/>
            <a:ext cx="12700" cy="1884413"/>
          </a:xfrm>
          <a:prstGeom prst="bentConnector3">
            <a:avLst>
              <a:gd name="adj1" fmla="val 6535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rot="16200000" flipH="1">
            <a:off x="3729932" y="1617254"/>
            <a:ext cx="1525552" cy="320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90" y="2899217"/>
            <a:ext cx="1577550" cy="3768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6878595" y="3276095"/>
            <a:ext cx="170" cy="5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H="1" flipV="1">
            <a:off x="6878595" y="2546326"/>
            <a:ext cx="170" cy="35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1239793" y="5186731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 flipV="1">
            <a:off x="2743200" y="5545591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6E7C4C-2224-A8C8-80C6-AFB92BD306CA}"/>
              </a:ext>
            </a:extLst>
          </p:cNvPr>
          <p:cNvSpPr/>
          <p:nvPr/>
        </p:nvSpPr>
        <p:spPr>
          <a:xfrm>
            <a:off x="3323969" y="5098174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098174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CC74-7D3D-38CF-916A-8F58351ECBF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1731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357152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23005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F4A717-C8CF-265A-1637-0B492514474D}"/>
              </a:ext>
            </a:extLst>
          </p:cNvPr>
          <p:cNvSpPr txBox="1"/>
          <p:nvPr/>
        </p:nvSpPr>
        <p:spPr>
          <a:xfrm>
            <a:off x="3033584" y="6132648"/>
            <a:ext cx="780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https://www.coursera.org/learn/ml-foundations?specialization=machine-learning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9748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A7D-22F3-ADA3-3C1B-4DC2176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2C58-4370-0739-9627-B63F784A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libraries for ML/DL: </a:t>
            </a:r>
            <a:r>
              <a:rPr lang="en-US" dirty="0" err="1"/>
              <a:t>PyTorch</a:t>
            </a:r>
            <a:r>
              <a:rPr lang="en-US" dirty="0"/>
              <a:t>, scikit-learn, pandas,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learn, simple syntax</a:t>
            </a:r>
          </a:p>
          <a:p>
            <a:endParaRPr lang="en-US" dirty="0"/>
          </a:p>
          <a:p>
            <a:r>
              <a:rPr lang="en-US" dirty="0"/>
              <a:t>Interactive notebooks: </a:t>
            </a:r>
            <a:r>
              <a:rPr lang="en-US" dirty="0" err="1"/>
              <a:t>Jupyter</a:t>
            </a:r>
            <a:r>
              <a:rPr lang="en-US" dirty="0"/>
              <a:t> Notebook, Kaggle, Google Collab</a:t>
            </a:r>
          </a:p>
          <a:p>
            <a:endParaRPr lang="en-US" dirty="0"/>
          </a:p>
          <a:p>
            <a:r>
              <a:rPr lang="en-US" dirty="0"/>
              <a:t>Free &amp;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4652-8DF8-83F7-D9CC-5E1B576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CEBC-B257-71B2-7EC2-5B48B179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D14A7C-7CAD-2021-1BE8-B87B25BE6B98}"/>
                  </a:ext>
                </a:extLst>
              </p14:cNvPr>
              <p14:cNvContentPartPr/>
              <p14:nvPr/>
            </p14:nvContentPartPr>
            <p14:xfrm>
              <a:off x="3637509" y="3912129"/>
              <a:ext cx="31320" cy="47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D14A7C-7CAD-2021-1BE8-B87B25BE6B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509" y="3903129"/>
                <a:ext cx="489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37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4F7A-56A5-17FE-F496-86F55F7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Basic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1EA1-6492-064F-ED0F-C1FFE0F5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7439-97CD-3047-4482-39207A0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F9A6-9DE0-DBDC-0CEA-916E7EE3D0E0}"/>
              </a:ext>
            </a:extLst>
          </p:cNvPr>
          <p:cNvSpPr/>
          <p:nvPr/>
        </p:nvSpPr>
        <p:spPr>
          <a:xfrm>
            <a:off x="1230524" y="1909519"/>
            <a:ext cx="1383957" cy="90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Train: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54D5-B363-A6BE-78CF-E7CCD6ABA83A}"/>
              </a:ext>
            </a:extLst>
          </p:cNvPr>
          <p:cNvCxnSpPr>
            <a:cxnSpLocks/>
          </p:cNvCxnSpPr>
          <p:nvPr/>
        </p:nvCxnSpPr>
        <p:spPr>
          <a:xfrm>
            <a:off x="386146" y="2434552"/>
            <a:ext cx="81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C1A24-5508-E2B2-1CAF-57D98B84D1F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14481" y="2363566"/>
            <a:ext cx="691979" cy="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F2233-AAA8-9684-0B6E-ED03496D7F0C}"/>
              </a:ext>
            </a:extLst>
          </p:cNvPr>
          <p:cNvSpPr txBox="1"/>
          <p:nvPr/>
        </p:nvSpPr>
        <p:spPr>
          <a:xfrm>
            <a:off x="357311" y="2065220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0246A-7994-AEAA-1426-F360496F5364}"/>
              </a:ext>
            </a:extLst>
          </p:cNvPr>
          <p:cNvSpPr txBox="1"/>
          <p:nvPr/>
        </p:nvSpPr>
        <p:spPr>
          <a:xfrm>
            <a:off x="2636105" y="202746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BF5A91-9281-B935-0004-52B5624A162D}"/>
              </a:ext>
            </a:extLst>
          </p:cNvPr>
          <p:cNvGrpSpPr/>
          <p:nvPr/>
        </p:nvGrpSpPr>
        <p:grpSpPr>
          <a:xfrm>
            <a:off x="8636342" y="1441477"/>
            <a:ext cx="2746291" cy="2518847"/>
            <a:chOff x="5895202" y="1690687"/>
            <a:chExt cx="2746291" cy="25188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4F104-D79D-CC2C-0B6E-27E9CB39010D}"/>
                </a:ext>
              </a:extLst>
            </p:cNvPr>
            <p:cNvSpPr/>
            <p:nvPr/>
          </p:nvSpPr>
          <p:spPr>
            <a:xfrm>
              <a:off x="5895203" y="1690687"/>
              <a:ext cx="2746290" cy="2518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MyModel</a:t>
              </a:r>
              <a:r>
                <a:rPr lang="en-US" i="1" dirty="0"/>
                <a:t>: Class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CBC58F-CAAB-43DA-CFB0-AB1FCAC9A4B5}"/>
                </a:ext>
              </a:extLst>
            </p:cNvPr>
            <p:cNvCxnSpPr/>
            <p:nvPr/>
          </p:nvCxnSpPr>
          <p:spPr>
            <a:xfrm flipH="1">
              <a:off x="5898292" y="2196629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48B5-6E0F-CCE8-5633-2C2A637B223C}"/>
                </a:ext>
              </a:extLst>
            </p:cNvPr>
            <p:cNvSpPr txBox="1"/>
            <p:nvPr/>
          </p:nvSpPr>
          <p:spPr>
            <a:xfrm>
              <a:off x="5895203" y="2196629"/>
              <a:ext cx="2472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my_model</a:t>
              </a:r>
              <a:r>
                <a:rPr lang="en-US" i="1" dirty="0">
                  <a:solidFill>
                    <a:schemeClr val="bg1"/>
                  </a:solidFill>
                </a:rPr>
                <a:t>: Data1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params: Data2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810B4C-3487-1C63-2166-88C992434336}"/>
                </a:ext>
              </a:extLst>
            </p:cNvPr>
            <p:cNvCxnSpPr/>
            <p:nvPr/>
          </p:nvCxnSpPr>
          <p:spPr>
            <a:xfrm flipH="1">
              <a:off x="5898292" y="3136306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C58F3-29BF-F142-9795-A338CB6E7065}"/>
                </a:ext>
              </a:extLst>
            </p:cNvPr>
            <p:cNvSpPr txBox="1"/>
            <p:nvPr/>
          </p:nvSpPr>
          <p:spPr>
            <a:xfrm>
              <a:off x="5895202" y="3164235"/>
              <a:ext cx="2243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Train: Function1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Test: Function2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7FEB3-B224-5E44-AAD7-30DCC1D60623}"/>
              </a:ext>
            </a:extLst>
          </p:cNvPr>
          <p:cNvSpPr/>
          <p:nvPr/>
        </p:nvSpPr>
        <p:spPr>
          <a:xfrm>
            <a:off x="1201691" y="3153713"/>
            <a:ext cx="1082246" cy="55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19DCD-E7BC-7613-5608-484A58EABD51}"/>
              </a:ext>
            </a:extLst>
          </p:cNvPr>
          <p:cNvSpPr txBox="1"/>
          <p:nvPr/>
        </p:nvSpPr>
        <p:spPr>
          <a:xfrm>
            <a:off x="1255833" y="3722498"/>
            <a:ext cx="10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5D763B-8290-18D6-F173-E7D203613A3C}"/>
              </a:ext>
            </a:extLst>
          </p:cNvPr>
          <p:cNvSpPr txBox="1"/>
          <p:nvPr/>
        </p:nvSpPr>
        <p:spPr>
          <a:xfrm>
            <a:off x="2312772" y="324458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14A22B-9AB2-287A-FCC8-F5522EAED029}"/>
              </a:ext>
            </a:extLst>
          </p:cNvPr>
          <p:cNvSpPr txBox="1"/>
          <p:nvPr/>
        </p:nvSpPr>
        <p:spPr>
          <a:xfrm>
            <a:off x="3306460" y="2916956"/>
            <a:ext cx="523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(word):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vowels = ["a", "e",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", "o", "u"]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count = 0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word: # loops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vowels: # conditions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    count += 1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return count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Our tool for today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5C78ED-4BCD-B456-1BBD-EBE593D2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15" y="2366739"/>
            <a:ext cx="7278116" cy="1428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14:cNvPr>
              <p14:cNvContentPartPr/>
              <p14:nvPr/>
            </p14:nvContentPartPr>
            <p14:xfrm>
              <a:off x="6292509" y="2927529"/>
              <a:ext cx="1268640" cy="77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3509" y="2918529"/>
                <a:ext cx="128628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564E23-B0B2-9A89-3790-7AB5E61C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open the notebooks?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B8CAC-48F4-8C07-477D-AD5E981D2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71355-3BB3-D3C5-D021-A0503B50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CBD24-5C4D-81D7-364D-71A72C12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BA3AD3-DDD1-FAB0-C456-A971C269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1.0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1C78E3-F388-4860-8957-D4540D36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F8C2F-EEB0-50BA-B918-15966E59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99A14-E094-48C7-9472-CC0AC25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0178" cy="4351338"/>
          </a:xfrm>
        </p:spPr>
        <p:txBody>
          <a:bodyPr>
            <a:normAutofit fontScale="92500" lnSpcReduction="10000"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dirty="0"/>
              <a:t> Quick intro to python data structures and control structures, functions (with hands on exercise) - 15-20 mins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dirty="0"/>
              <a:t>Quick intro to NumPy and basic NumPy capabilities, with quick hands-on exercise – 20 mins 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dirty="0"/>
              <a:t>Linear Regression using NumPy (theory on Linear Regression with Hands-on exercise) - 30 mins</a:t>
            </a:r>
          </a:p>
          <a:p>
            <a:pPr algn="l" rtl="0" fontAlgn="base">
              <a:buFont typeface="+mj-lt"/>
              <a:buAutoNum type="arabicPeriod" startAt="4"/>
            </a:pPr>
            <a:r>
              <a:rPr lang="en-US" dirty="0"/>
              <a:t>Exploratory Data Analysis on Housing Dataset (Basic plotting) - 30min</a:t>
            </a:r>
          </a:p>
          <a:p>
            <a:pPr algn="l" rtl="0" fontAlgn="base">
              <a:buFont typeface="+mj-lt"/>
              <a:buAutoNum type="arabicPeriod" startAt="5"/>
            </a:pPr>
            <a:r>
              <a:rPr lang="en-US" dirty="0"/>
              <a:t>Closed form Linear Regression on Housing Dataset using scikit-learn  - 30min</a:t>
            </a:r>
          </a:p>
          <a:p>
            <a:pPr algn="l" rtl="0" fontAlgn="base">
              <a:buFont typeface="+mj-lt"/>
              <a:buAutoNum type="arabicPeriod" startAt="6"/>
            </a:pPr>
            <a:r>
              <a:rPr lang="en-US" dirty="0"/>
              <a:t>Gradient Descent Linear Regression on Housing Dataset using </a:t>
            </a:r>
            <a:r>
              <a:rPr lang="en-US" dirty="0" err="1"/>
              <a:t>PyTorch</a:t>
            </a:r>
            <a:r>
              <a:rPr lang="en-US" dirty="0"/>
              <a:t> (but without GPU support)  - 10min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E22D-D4B9-C0C0-FC12-7472782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numbers &amp; data: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7D6B977-7F88-8DC7-DF57-6030B4E9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library for handling array, vector &amp; matrices</a:t>
            </a:r>
          </a:p>
          <a:p>
            <a:endParaRPr lang="en-US" dirty="0"/>
          </a:p>
          <a:p>
            <a:r>
              <a:rPr lang="en-US" dirty="0"/>
              <a:t>Provide all keys operations in arrays </a:t>
            </a:r>
          </a:p>
          <a:p>
            <a:pPr lvl="1"/>
            <a:r>
              <a:rPr lang="en-US" dirty="0"/>
              <a:t>Creation :</a:t>
            </a:r>
            <a:r>
              <a:rPr lang="en-US" i="1" dirty="0"/>
              <a:t> a = </a:t>
            </a:r>
            <a:r>
              <a:rPr lang="en-US" i="1" dirty="0" err="1"/>
              <a:t>np.array</a:t>
            </a:r>
            <a:r>
              <a:rPr lang="en-US" i="1" dirty="0"/>
              <a:t>([[1, 2, 3], [4, 5, 6]])</a:t>
            </a:r>
            <a:endParaRPr lang="en-US" dirty="0"/>
          </a:p>
          <a:p>
            <a:pPr lvl="1"/>
            <a:r>
              <a:rPr lang="en-US" dirty="0"/>
              <a:t>Add/subtract/multiply: </a:t>
            </a:r>
            <a:r>
              <a:rPr lang="en-US" i="1" dirty="0"/>
              <a:t>a + b, a – b, a * b, …</a:t>
            </a:r>
            <a:endParaRPr lang="en-US" dirty="0"/>
          </a:p>
          <a:p>
            <a:pPr lvl="1"/>
            <a:r>
              <a:rPr lang="en-US" dirty="0"/>
              <a:t>Dot product and matrix multiplication: </a:t>
            </a:r>
            <a:r>
              <a:rPr lang="en-US" i="1" dirty="0"/>
              <a:t>a @ b</a:t>
            </a:r>
            <a:endParaRPr lang="en-US" dirty="0"/>
          </a:p>
          <a:p>
            <a:pPr lvl="1"/>
            <a:r>
              <a:rPr lang="en-US" dirty="0"/>
              <a:t>Slicing: </a:t>
            </a:r>
            <a:r>
              <a:rPr lang="en-US" i="1" dirty="0"/>
              <a:t>a[1]=&gt; [4,5,6]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46D41A-FFBF-D03E-CF82-199975F6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19A39C-E313-3713-352F-C1DC3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1EAB-3847-B52F-A227-5CDBDC10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Plotting: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464C-86BB-6A26-14E0-3635F887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740" cy="4351338"/>
          </a:xfrm>
        </p:spPr>
        <p:txBody>
          <a:bodyPr/>
          <a:lstStyle/>
          <a:p>
            <a:r>
              <a:rPr lang="en-US" dirty="0"/>
              <a:t>Matplotlib is the Python library used to plot data</a:t>
            </a:r>
          </a:p>
          <a:p>
            <a:endParaRPr lang="en-US" dirty="0"/>
          </a:p>
          <a:p>
            <a:r>
              <a:rPr lang="en-US" dirty="0"/>
              <a:t>You can create easily different types of plots (scatter plot, histogram, X-Y plot), add legend and different details.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108D-3A53-69D3-309E-3042F6D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9FDF-E4C0-0994-3F57-94855F9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771C7-2FA4-EE32-99DA-2C4CC2CE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75" y="2149309"/>
            <a:ext cx="4492250" cy="32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92A0B5-4C2D-0167-963E-E7D8BE9E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CE014-EC9A-1AF1-156D-83E04CBF0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485D-836A-1D25-67F5-34125555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CEF0-62C9-CA8F-08FC-D0DFC029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5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78C-5AB7-9F08-AE8F-7F39418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3810-A988-2458-A97E-4572C85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26AF-818D-0ED6-C52B-137CAF2D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F9B57-A299-59D8-B4BC-431C580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5" y="1779207"/>
            <a:ext cx="8963091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C578-DC7F-F7FA-0277-868974C9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DB2D-D32A-25D7-176A-061C553C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1EE38-BF1A-AB18-3260-FC75206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51694-DBA2-A5AF-FE51-0EA24A8F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24" y="2477252"/>
            <a:ext cx="8853552" cy="380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1CDF4-66B2-0171-1E04-DD23DFD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93" y="449189"/>
            <a:ext cx="2852673" cy="9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F2A27B-493C-5BFD-115D-D6E7D22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3E08D-0679-F3DA-B753-8215D93A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9676-EC04-F982-1A0D-A6BF89C3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2E76-3F74-9AB9-9640-D0ECCDA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4B0646-18B3-C66B-FA7F-95372155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data exploration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280FE5-32B5-1AF0-260E-2C8145212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explore a housing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Relevant plots </a:t>
            </a:r>
          </a:p>
          <a:p>
            <a:endParaRPr lang="en-US" dirty="0"/>
          </a:p>
          <a:p>
            <a:r>
              <a:rPr lang="en-US" dirty="0"/>
              <a:t>Linear regression model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1A66FD-7D85-234F-B41D-E5A506372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7F0-9892-7575-DFBB-36C093E4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AB9AE-E79F-F338-02DA-948C7122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16085-8F37-46B3-AD7E-FD968A88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716" y="1600792"/>
            <a:ext cx="5086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5060-0DD9-F2B0-F1A4-2F83767B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&amp;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734-6D41-CAF2-08EE-C9D31F2B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one of the most popular libraries for deep learning</a:t>
            </a:r>
          </a:p>
          <a:p>
            <a:endParaRPr lang="en-US" dirty="0"/>
          </a:p>
          <a:p>
            <a:r>
              <a:rPr lang="en-US" dirty="0"/>
              <a:t>Components of a DL model:</a:t>
            </a:r>
          </a:p>
          <a:p>
            <a:pPr lvl="1"/>
            <a:r>
              <a:rPr lang="en-US" dirty="0"/>
              <a:t>The model itself: the structure of the model</a:t>
            </a:r>
          </a:p>
          <a:p>
            <a:pPr lvl="1"/>
            <a:r>
              <a:rPr lang="en-US" dirty="0"/>
              <a:t>A loss function (error metric)</a:t>
            </a:r>
          </a:p>
          <a:p>
            <a:pPr lvl="1"/>
            <a:r>
              <a:rPr lang="en-US" dirty="0"/>
              <a:t>An optimization algorithm </a:t>
            </a:r>
          </a:p>
          <a:p>
            <a:pPr lvl="1"/>
            <a:r>
              <a:rPr lang="en-US" dirty="0"/>
              <a:t>The </a:t>
            </a:r>
            <a:r>
              <a:rPr lang="en-US"/>
              <a:t>training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83CAE-D5F3-785E-2090-F8BD1BC3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415D6-ABAE-2700-C85B-5B97FBE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7228-56F9-0A88-C4ED-721EFAEF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/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3CB2-967A-F4D1-1990-AF87ECD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introduction: </a:t>
            </a:r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More on scientific python: </a:t>
            </a:r>
            <a:r>
              <a:rPr lang="en-US" dirty="0">
                <a:hlinkClick r:id="rId3"/>
              </a:rPr>
              <a:t>https://lectures.scientific-python.org/</a:t>
            </a:r>
            <a:endParaRPr lang="en-US" dirty="0"/>
          </a:p>
          <a:p>
            <a:r>
              <a:rPr lang="en-US" dirty="0">
                <a:hlinkClick r:id="rId4"/>
              </a:rPr>
              <a:t>https://deeplearning.neuromatch.io/</a:t>
            </a:r>
            <a:endParaRPr lang="en-US" dirty="0"/>
          </a:p>
          <a:p>
            <a:r>
              <a:rPr lang="en-US" dirty="0" err="1"/>
              <a:t>NeuroMatch</a:t>
            </a:r>
            <a:r>
              <a:rPr lang="en-US" dirty="0"/>
              <a:t> Academy: </a:t>
            </a:r>
            <a:r>
              <a:rPr lang="en-US" dirty="0">
                <a:hlinkClick r:id="rId5"/>
              </a:rPr>
              <a:t>https://deeplearning.neuromatch.io/tutorials/W1D1_BasicsAndPytorch/chapter_title.html</a:t>
            </a:r>
            <a:endParaRPr lang="en-US" dirty="0"/>
          </a:p>
          <a:p>
            <a:r>
              <a:rPr lang="en-US" dirty="0"/>
              <a:t>Exploratory computing w/ Python: </a:t>
            </a:r>
            <a:r>
              <a:rPr lang="en-US" dirty="0">
                <a:hlinkClick r:id="rId6"/>
              </a:rPr>
              <a:t>https://mbakker7.github.io/exploratory_computing_with_python/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AE37-E89E-15D6-49BA-926BB570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3695E-AFC1-1A89-525D-1B98B0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DBA7-0A06-13CE-C24E-E81DB54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provide your feedback!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E0118-7D08-2F0F-A8FB-1A4EDA16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B4C16-58A5-B547-B23F-DE1CDAF6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D28BB508-695C-24F9-29B7-4C54BE64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7" r="53" b="4296"/>
          <a:stretch/>
        </p:blipFill>
        <p:spPr>
          <a:xfrm>
            <a:off x="3921487" y="2252869"/>
            <a:ext cx="4349026" cy="2928732"/>
          </a:xfrm>
        </p:spPr>
      </p:pic>
    </p:spTree>
    <p:extLst>
      <p:ext uri="{BB962C8B-B14F-4D97-AF65-F5344CB8AC3E}">
        <p14:creationId xmlns:p14="http://schemas.microsoft.com/office/powerpoint/2010/main" val="152725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CF94-2443-253D-7D41-D59D368A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afternoon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EFCD8-46B9-807E-171C-1109A241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A86EB-E22A-F554-E226-8CCF0E26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C3A81E-62F0-39D6-16D8-D425823C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38642"/>
              </p:ext>
            </p:extLst>
          </p:nvPr>
        </p:nvGraphicFramePr>
        <p:xfrm>
          <a:off x="1799139" y="1944860"/>
          <a:ext cx="7725388" cy="331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694">
                  <a:extLst>
                    <a:ext uri="{9D8B030D-6E8A-4147-A177-3AD203B41FA5}">
                      <a16:colId xmlns:a16="http://schemas.microsoft.com/office/drawing/2014/main" val="4291567447"/>
                    </a:ext>
                  </a:extLst>
                </a:gridCol>
                <a:gridCol w="3862694">
                  <a:extLst>
                    <a:ext uri="{9D8B030D-6E8A-4147-A177-3AD203B41FA5}">
                      <a16:colId xmlns:a16="http://schemas.microsoft.com/office/drawing/2014/main" val="1457995001"/>
                    </a:ext>
                  </a:extLst>
                </a:gridCol>
              </a:tblGrid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06672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14:00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(30’)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69797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14:30 – 15:45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session in groups (1h15)</a:t>
                      </a:r>
                    </a:p>
                    <a:p>
                      <a:r>
                        <a:rPr lang="en-US" dirty="0"/>
                        <a:t>- 45min intro</a:t>
                      </a:r>
                    </a:p>
                    <a:p>
                      <a:r>
                        <a:rPr lang="en-US" dirty="0"/>
                        <a:t>- 30min hands-on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01532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15:45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59936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16:00 –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session in groups (1h)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58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52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49319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Details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/>
                        <a:t>1</a:t>
                      </a:r>
                      <a:r>
                        <a:rPr lang="en-SG" sz="1400" dirty="0" err="1"/>
                        <a:t>st</a:t>
                      </a:r>
                      <a:r>
                        <a:rPr lang="en-SG" sz="1400" dirty="0"/>
                        <a:t> Nov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8th Nov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Regression and Classification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Will cover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regression and classification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2024-25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2024-25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2024-25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Reinforcement Learning 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This session will introduce Deep Reinforcement Learning techniques with some practical applications.</a:t>
                      </a:r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E5BF-E300-CA41-ADFB-3A783311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Hackathon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F8E405-8182-50D7-4A66-9D8C04026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656" y="1741803"/>
            <a:ext cx="687975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AFB27-C8E3-2279-670A-A6E000B9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8922C-8807-AB80-D95E-AE08061C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learning: learn from examples or data</a:t>
                </a:r>
              </a:p>
              <a:p>
                <a:r>
                  <a:rPr lang="en-US" dirty="0"/>
                  <a:t>Deep Learning: use artificial neural networks: weight * variable + some non-linear layer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  <a:blipFill>
                <a:blip r:embed="rId2"/>
                <a:stretch>
                  <a:fillRect l="-2088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6" y="406071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8" y="701765"/>
            <a:ext cx="4420088" cy="41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8C-8005-F486-5E35-C52B4A9F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3F87-B613-B103-5727-87FF4A9A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BFF62-D3BB-2A09-89CB-8491E8D8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Understanding Objective Functions in Deep Learning | Blog | Dimensionless">
            <a:extLst>
              <a:ext uri="{FF2B5EF4-FFF2-40B4-BE49-F238E27FC236}">
                <a16:creationId xmlns:a16="http://schemas.microsoft.com/office/drawing/2014/main" id="{A5D40D0B-B9D8-B8C3-CD05-3C9A603B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4" y="1428909"/>
            <a:ext cx="6334303" cy="4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0CA7-90EE-96E9-41C4-1C21FAFA0DA5}"/>
              </a:ext>
            </a:extLst>
          </p:cNvPr>
          <p:cNvSpPr txBox="1"/>
          <p:nvPr/>
        </p:nvSpPr>
        <p:spPr>
          <a:xfrm>
            <a:off x="2124135" y="6084989"/>
            <a:ext cx="978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https://cdn-images-1.medium.com/max/2400/1*1mpE6fsq5LNxH31xeTWi5w.jpeg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651B58-0EDA-0243-44B1-465EC339A213}"/>
                  </a:ext>
                </a:extLst>
              </p:cNvPr>
              <p:cNvSpPr txBox="1"/>
              <p:nvPr/>
            </p:nvSpPr>
            <p:spPr>
              <a:xfrm>
                <a:off x="5916622" y="1326952"/>
                <a:ext cx="609694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651B58-0EDA-0243-44B1-465EC339A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22" y="1326952"/>
                <a:ext cx="6096946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/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/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/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/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/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blipFill>
                <a:blip r:embed="rId9"/>
                <a:stretch>
                  <a:fillRect l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9B6F21-D928-CAA1-E508-D10C051198B9}"/>
                  </a:ext>
                </a:extLst>
              </p14:cNvPr>
              <p14:cNvContentPartPr/>
              <p14:nvPr/>
            </p14:nvContentPartPr>
            <p14:xfrm>
              <a:off x="2706549" y="1551685"/>
              <a:ext cx="280800" cy="27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9B6F21-D928-CAA1-E508-D10C051198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549" y="1543045"/>
                <a:ext cx="298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/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6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0430-4000-AEDB-25BF-864A48CE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BC0-D4BE-D647-A84B-23D11B9F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994" cy="4351338"/>
          </a:xfrm>
        </p:spPr>
        <p:txBody>
          <a:bodyPr>
            <a:normAutofit/>
          </a:bodyPr>
          <a:lstStyle/>
          <a:p>
            <a:r>
              <a:rPr lang="en-US" dirty="0"/>
              <a:t>Find hidden patterns in a lot of data (high-dimensional, complex, etc.)</a:t>
            </a:r>
          </a:p>
          <a:p>
            <a:r>
              <a:rPr lang="en-US" dirty="0"/>
              <a:t>Many applications, open models </a:t>
            </a:r>
          </a:p>
          <a:p>
            <a:pPr lvl="1"/>
            <a:r>
              <a:rPr lang="en-US" dirty="0"/>
              <a:t>Material properties prediction</a:t>
            </a:r>
          </a:p>
          <a:p>
            <a:pPr lvl="1"/>
            <a:r>
              <a:rPr lang="en-US" dirty="0"/>
              <a:t>Protein folding: see </a:t>
            </a:r>
            <a:r>
              <a:rPr lang="en-US" dirty="0" err="1"/>
              <a:t>AlphaFold</a:t>
            </a:r>
            <a:endParaRPr lang="en-US" dirty="0"/>
          </a:p>
          <a:p>
            <a:pPr lvl="1"/>
            <a:r>
              <a:rPr lang="en-US" dirty="0"/>
              <a:t>Text generation/Natural Language Processing: ChatGPT</a:t>
            </a:r>
          </a:p>
          <a:p>
            <a:pPr lvl="1"/>
            <a:r>
              <a:rPr lang="en-US" dirty="0"/>
              <a:t>Image generation: DALLE, </a:t>
            </a:r>
            <a:r>
              <a:rPr lang="en-US" dirty="0" err="1"/>
              <a:t>MidJourney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Computer Vision: ImageNet, image segmentation, detect face in phone, etc.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47CDD-714E-69B8-2EE8-0C6F6089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C51A7-E4E5-39BC-CA36-AA2674E6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A4B0-3603-DABC-DA09-C823D046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1ED91-CEC0-735E-660F-2BBF454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8EC2F-B235-B11A-248E-465218F6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p:pic>
        <p:nvPicPr>
          <p:cNvPr id="9" name="Online Media 8" title="Deepfake Example. Original/Deepfake Elon Musk.">
            <a:hlinkClick r:id="" action="ppaction://media"/>
            <a:extLst>
              <a:ext uri="{FF2B5EF4-FFF2-40B4-BE49-F238E27FC236}">
                <a16:creationId xmlns:a16="http://schemas.microsoft.com/office/drawing/2014/main" id="{73EC3AD4-636C-97D1-0561-8A4E312613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2" ma:contentTypeDescription="Create a new document." ma:contentTypeScope="" ma:versionID="3b85fd0e85051f23a05437e380d08e0b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341be250e216451bbbe7e857ad071d72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F3E1AF-35C3-437C-A3C3-ED3D6C47C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5EB762-7387-4439-9BC8-9F97308F73D0}">
  <ds:schemaRefs>
    <ds:schemaRef ds:uri="http://schemas.microsoft.com/office/2006/metadata/properties"/>
    <ds:schemaRef ds:uri="http://schemas.microsoft.com/office/infopath/2007/PartnerControls"/>
    <ds:schemaRef ds:uri="cba92060-22f4-40d6-86c3-5fd1b7103dc0"/>
    <ds:schemaRef ds:uri="c38304b7-6677-4d39-8103-a259eb9d0da6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2276</TotalTime>
  <Words>1590</Words>
  <Application>Microsoft Office PowerPoint</Application>
  <PresentationFormat>Widescreen</PresentationFormat>
  <Paragraphs>301</Paragraphs>
  <Slides>29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Söhne</vt:lpstr>
      <vt:lpstr>Office Theme</vt:lpstr>
      <vt:lpstr>Deep Learning Essentials</vt:lpstr>
      <vt:lpstr>Agenda</vt:lpstr>
      <vt:lpstr>Plan for the afternoon</vt:lpstr>
      <vt:lpstr>Schedule </vt:lpstr>
      <vt:lpstr>About Hackathon</vt:lpstr>
      <vt:lpstr>What is Deep Learning?</vt:lpstr>
      <vt:lpstr>Deep Learning </vt:lpstr>
      <vt:lpstr>Why Deep Learning?</vt:lpstr>
      <vt:lpstr>Deep Fakes…</vt:lpstr>
      <vt:lpstr>Your interest</vt:lpstr>
      <vt:lpstr>Examples</vt:lpstr>
      <vt:lpstr>ML 101</vt:lpstr>
      <vt:lpstr>Pro &amp; Cons of DL </vt:lpstr>
      <vt:lpstr>ML workflow</vt:lpstr>
      <vt:lpstr>Python 101: Why Python?</vt:lpstr>
      <vt:lpstr>Python 101: Basic features</vt:lpstr>
      <vt:lpstr>Google Colab: Our tool for today</vt:lpstr>
      <vt:lpstr>Can you open the notebooks?</vt:lpstr>
      <vt:lpstr>Work session 1.0 </vt:lpstr>
      <vt:lpstr>Handling numbers &amp; data: numpy</vt:lpstr>
      <vt:lpstr>Plotting: matplotlib</vt:lpstr>
      <vt:lpstr>Work Session 1.1</vt:lpstr>
      <vt:lpstr>Linear Regression </vt:lpstr>
      <vt:lpstr>Linear Regression: MSE</vt:lpstr>
      <vt:lpstr>Work session 2</vt:lpstr>
      <vt:lpstr>Housing data exploration</vt:lpstr>
      <vt:lpstr>Deep Learning &amp; Pytorch</vt:lpstr>
      <vt:lpstr>References / Reading</vt:lpstr>
      <vt:lpstr>Please provide your feedback!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#FERNANDES DE CONTO EDUARDO#</cp:lastModifiedBy>
  <cp:revision>3</cp:revision>
  <dcterms:created xsi:type="dcterms:W3CDTF">2024-01-15T06:33:50Z</dcterms:created>
  <dcterms:modified xsi:type="dcterms:W3CDTF">2024-11-01T01:44:17Z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